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216000" y="812520"/>
            <a:ext cx="7127280" cy="4008960"/>
          </a:xfrm>
          <a:prstGeom prst="rect">
            <a:avLst/>
          </a:prstGeom>
        </p:spPr>
        <p:txBody>
          <a:bodyPr lIns="0" rIns="0" tIns="0" bIns="0" anchor="ct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214"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15"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216"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217"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218" name="PlaceHolder 6"/>
          <p:cNvSpPr>
            <a:spLocks noGrp="1"/>
          </p:cNvSpPr>
          <p:nvPr>
            <p:ph type="sldNum"/>
          </p:nvPr>
        </p:nvSpPr>
        <p:spPr>
          <a:xfrm>
            <a:off x="4278960" y="10157400"/>
            <a:ext cx="3280680" cy="534240"/>
          </a:xfrm>
          <a:prstGeom prst="rect">
            <a:avLst/>
          </a:prstGeom>
        </p:spPr>
        <p:txBody>
          <a:bodyPr lIns="0" rIns="0" tIns="0" bIns="0" anchor="b"/>
          <a:p>
            <a:pPr algn="r"/>
            <a:fld id="{B5CD30E5-BF6D-4319-B3CD-CB5161A0C5B7}"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0" y="8683560"/>
            <a:ext cx="2959560" cy="446400"/>
          </a:xfrm>
          <a:prstGeom prst="rect">
            <a:avLst/>
          </a:prstGeom>
          <a:noFill/>
          <a:ln>
            <a:noFill/>
          </a:ln>
        </p:spPr>
        <p:style>
          <a:lnRef idx="0"/>
          <a:fillRef idx="0"/>
          <a:effectRef idx="0"/>
          <a:fontRef idx="minor"/>
        </p:style>
      </p:sp>
      <p:sp>
        <p:nvSpPr>
          <p:cNvPr id="262" name="CustomShape 2"/>
          <p:cNvSpPr/>
          <p:nvPr/>
        </p:nvSpPr>
        <p:spPr>
          <a:xfrm>
            <a:off x="3884760" y="8685360"/>
            <a:ext cx="2959560" cy="444960"/>
          </a:xfrm>
          <a:prstGeom prst="rect">
            <a:avLst/>
          </a:prstGeom>
          <a:noFill/>
          <a:ln>
            <a:noFill/>
          </a:ln>
        </p:spPr>
        <p:style>
          <a:lnRef idx="0"/>
          <a:fillRef idx="0"/>
          <a:effectRef idx="0"/>
          <a:fontRef idx="minor"/>
        </p:style>
        <p:txBody>
          <a:bodyPr lIns="90000" rIns="90000" tIns="46800" bIns="46800" anchor="b"/>
          <a:p>
            <a:pPr algn="r">
              <a:lnSpc>
                <a:spcPct val="100000"/>
              </a:lnSpc>
            </a:pPr>
            <a:fld id="{0158C333-A8B1-409D-B36F-84F8D3A60797}" type="slidenum">
              <a:rPr b="0" lang="en-US" sz="1200" spc="-1" strike="noStrike">
                <a:solidFill>
                  <a:srgbClr val="000000"/>
                </a:solidFill>
                <a:latin typeface="Times New Roman"/>
                <a:ea typeface="Times New Roman"/>
              </a:rPr>
              <a:t>1</a:t>
            </a:fld>
            <a:endParaRPr b="0" lang="en-US" sz="1200" spc="-1" strike="noStrike">
              <a:latin typeface="Arial"/>
            </a:endParaRPr>
          </a:p>
        </p:txBody>
      </p:sp>
      <p:sp>
        <p:nvSpPr>
          <p:cNvPr id="263" name="PlaceHolder 3"/>
          <p:cNvSpPr>
            <a:spLocks noGrp="1"/>
          </p:cNvSpPr>
          <p:nvPr>
            <p:ph type="sldImg"/>
          </p:nvPr>
        </p:nvSpPr>
        <p:spPr>
          <a:xfrm>
            <a:off x="1143000" y="685800"/>
            <a:ext cx="4567320" cy="3424320"/>
          </a:xfrm>
          <a:prstGeom prst="rect">
            <a:avLst/>
          </a:prstGeom>
        </p:spPr>
      </p:sp>
      <p:sp>
        <p:nvSpPr>
          <p:cNvPr id="264" name="PlaceHolder 4"/>
          <p:cNvSpPr>
            <a:spLocks noGrp="1"/>
          </p:cNvSpPr>
          <p:nvPr>
            <p:ph type="body"/>
          </p:nvPr>
        </p:nvSpPr>
        <p:spPr>
          <a:xfrm>
            <a:off x="685800" y="4343400"/>
            <a:ext cx="5482080" cy="4110480"/>
          </a:xfrm>
          <a:prstGeom prst="rect">
            <a:avLst/>
          </a:prstGeom>
        </p:spPr>
        <p:txBody>
          <a:bodyPr lIns="90000" rIns="90000" tIns="46800" bIns="46800" anchor="ctr"/>
          <a:p>
            <a:pPr marL="216000" indent="-215280">
              <a:lnSpc>
                <a:spcPct val="100000"/>
              </a:lnSpc>
            </a:pPr>
            <a:r>
              <a:rPr b="0" lang="en-US" sz="1800" spc="-1" strike="noStrike">
                <a:latin typeface="Arial"/>
                <a:ea typeface="Arial"/>
              </a:rPr>
              <a:t>Welcome, etc.</a:t>
            </a:r>
            <a:endParaRPr b="0" lang="en-US" sz="1800" spc="-1" strike="noStrike">
              <a:latin typeface="Arial"/>
            </a:endParaRPr>
          </a:p>
          <a:p>
            <a:pPr marL="216000" indent="-215280">
              <a:lnSpc>
                <a:spcPct val="100000"/>
              </a:lnSpc>
            </a:pPr>
            <a:endParaRPr b="0" lang="en-US" sz="1800" spc="-1" strike="noStrike">
              <a:latin typeface="Arial"/>
            </a:endParaRPr>
          </a:p>
          <a:p>
            <a:pPr marL="216000" indent="-215280">
              <a:lnSpc>
                <a:spcPct val="100000"/>
              </a:lnSpc>
            </a:pPr>
            <a:r>
              <a:rPr b="0" lang="en-US" sz="1800" spc="-1" strike="noStrike">
                <a:latin typeface="Arial"/>
                <a:ea typeface="Arial"/>
              </a:rPr>
              <a:t>We are gonna go over the design of the whole system and talk about largely about the connection between the components.</a:t>
            </a:r>
            <a:endParaRPr b="0" lang="en-US" sz="1800" spc="-1" strike="noStrike">
              <a:latin typeface="Arial"/>
            </a:endParaRPr>
          </a:p>
          <a:p>
            <a:pPr marL="216000" indent="-215280">
              <a:lnSpc>
                <a:spcPct val="100000"/>
              </a:lnSpc>
            </a:pPr>
            <a:endParaRPr b="0" lang="en-US" sz="1800" spc="-1" strike="noStrike">
              <a:latin typeface="Arial"/>
            </a:endParaRPr>
          </a:p>
          <a:p>
            <a:pPr marL="216000" indent="-215280">
              <a:lnSpc>
                <a:spcPct val="100000"/>
              </a:lnSpc>
            </a:pPr>
            <a:r>
              <a:rPr b="0" lang="en-US" sz="1800" spc="-1" strike="noStrike">
                <a:latin typeface="Arial"/>
                <a:ea typeface="Arial"/>
              </a:rPr>
              <a:t>The app design is essentially a mvc modeled app.</a:t>
            </a:r>
            <a:endParaRPr b="0" lang="en-US" sz="1800" spc="-1" strike="noStrike">
              <a:latin typeface="Arial"/>
            </a:endParaRPr>
          </a:p>
          <a:p>
            <a:pPr marL="216000" indent="-215280">
              <a:lnSpc>
                <a:spcPct val="100000"/>
              </a:lnSpc>
            </a:pPr>
            <a:endParaRPr b="0" lang="en-US" sz="1800" spc="-1" strike="noStrike">
              <a:latin typeface="Arial"/>
            </a:endParaRPr>
          </a:p>
          <a:p>
            <a:pPr marL="216000" indent="-215280">
              <a:lnSpc>
                <a:spcPct val="100000"/>
              </a:lnSpc>
            </a:pPr>
            <a:r>
              <a:rPr b="0" lang="en-US" sz="1800" spc="-1" strike="noStrike">
                <a:latin typeface="Arial"/>
                <a:ea typeface="Arial"/>
              </a:rPr>
              <a:t>The sys. Is separated in 2, front- and back-end</a:t>
            </a:r>
            <a:endParaRPr b="0" lang="en-US" sz="1800" spc="-1" strike="noStrike">
              <a:latin typeface="Arial"/>
            </a:endParaRPr>
          </a:p>
          <a:p>
            <a:pPr marL="216000" indent="-215280">
              <a:lnSpc>
                <a:spcPct val="100000"/>
              </a:lnSpc>
            </a:pPr>
            <a:endParaRPr b="0" lang="en-US" sz="1800" spc="-1" strike="noStrike">
              <a:latin typeface="Arial"/>
            </a:endParaRPr>
          </a:p>
          <a:p>
            <a:pPr marL="216000" indent="-215280">
              <a:lnSpc>
                <a:spcPct val="100000"/>
              </a:lnSpc>
            </a:pPr>
            <a:r>
              <a:rPr b="1" lang="en-US" sz="1800" spc="-1" strike="noStrike">
                <a:latin typeface="Arial"/>
                <a:ea typeface="Arial"/>
              </a:rPr>
              <a:t>Questions will be referred to the appropriate person. If I cannot answer them.</a:t>
            </a:r>
            <a:endParaRPr b="0" lang="en-US" sz="1800" spc="-1" strike="noStrike">
              <a:latin typeface="Arial"/>
            </a:endParaRPr>
          </a:p>
          <a:p>
            <a:pPr marL="216000" indent="-215280">
              <a:lnSpc>
                <a:spcPct val="100000"/>
              </a:lnSpc>
            </a:pPr>
            <a:endParaRPr b="0" lang="en-US" sz="1800" spc="-1" strike="noStrike">
              <a:latin typeface="Arial"/>
            </a:endParaRPr>
          </a:p>
          <a:p>
            <a:pPr marL="216000" indent="-215280">
              <a:lnSpc>
                <a:spcPct val="100000"/>
              </a:lnSpc>
            </a:pPr>
            <a:endParaRPr b="0" lang="en-US" sz="18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1143000" y="694800"/>
            <a:ext cx="4570920" cy="3427920"/>
          </a:xfrm>
          <a:prstGeom prst="rect">
            <a:avLst/>
          </a:prstGeom>
        </p:spPr>
      </p:sp>
      <p:sp>
        <p:nvSpPr>
          <p:cNvPr id="283"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solidFill>
                  <a:srgbClr val="000000"/>
                </a:solidFill>
                <a:latin typeface="Arial"/>
                <a:ea typeface="Arial"/>
              </a:rPr>
              <a:t>Result. When user confirms the add diagram modal, a new diagram will pop up</a:t>
            </a:r>
            <a:endParaRPr b="0" lang="en-US"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143000" y="694800"/>
            <a:ext cx="4570920" cy="3427920"/>
          </a:xfrm>
          <a:prstGeom prst="rect">
            <a:avLst/>
          </a:prstGeom>
        </p:spPr>
      </p:sp>
      <p:sp>
        <p:nvSpPr>
          <p:cNvPr id="285"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solidFill>
                  <a:srgbClr val="000000"/>
                </a:solidFill>
                <a:latin typeface="Arial"/>
                <a:ea typeface="Arial"/>
              </a:rPr>
              <a:t>The user can do this multiple times</a:t>
            </a:r>
            <a:endParaRPr b="0" lang="en-US" sz="2000" spc="-1" strike="noStrike">
              <a:solidFill>
                <a:srgbClr val="000000"/>
              </a:solidFill>
              <a:latin typeface="Arial"/>
            </a:endParaRPr>
          </a:p>
          <a:p>
            <a:pPr marL="216000" indent="-215640">
              <a:lnSpc>
                <a:spcPct val="100000"/>
              </a:lnSpc>
            </a:pPr>
            <a:endParaRPr b="0" lang="en-US" sz="2000" spc="-1" strike="noStrike">
              <a:solidFill>
                <a:srgbClr val="000000"/>
              </a:solidFill>
              <a:latin typeface="Arial"/>
            </a:endParaRPr>
          </a:p>
          <a:p>
            <a:pPr marL="216000" indent="-215640">
              <a:lnSpc>
                <a:spcPct val="100000"/>
              </a:lnSpc>
            </a:pPr>
            <a:r>
              <a:rPr b="0" lang="en-US" sz="2000" spc="-1" strike="noStrike">
                <a:solidFill>
                  <a:srgbClr val="000000"/>
                </a:solidFill>
                <a:latin typeface="Arial"/>
                <a:ea typeface="Arial"/>
              </a:rPr>
              <a:t>Adding mutliple: basically same thing - press add diagram, config, confirm</a:t>
            </a:r>
            <a:endParaRPr b="0" lang="en-US"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1143000" y="694800"/>
            <a:ext cx="4570920" cy="3427920"/>
          </a:xfrm>
          <a:prstGeom prst="rect">
            <a:avLst/>
          </a:prstGeom>
        </p:spPr>
      </p:sp>
      <p:sp>
        <p:nvSpPr>
          <p:cNvPr id="287"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The diagrams are all linked to a slider that shows an overview of the start and end of all the data we’re displaying at the moment.</a:t>
            </a:r>
            <a:endParaRPr b="0" lang="en-US" sz="2000" spc="-1" strike="noStrike">
              <a:latin typeface="Arial"/>
            </a:endParaRPr>
          </a:p>
          <a:p>
            <a:pPr marL="216000" indent="-215640">
              <a:lnSpc>
                <a:spcPct val="100000"/>
              </a:lnSpc>
            </a:pPr>
            <a:r>
              <a:rPr b="0" lang="en-US" sz="2000" spc="-1" strike="noStrike">
                <a:latin typeface="Arial"/>
                <a:ea typeface="Arial"/>
              </a:rPr>
              <a:t>Each diagram looks at the store object and tries to retrieve the data it needs,if the date is not present the data is requested( pulled ) from the back-end. When the data is aquired the store object is updated and the data is given back to the diagrams.</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1143000" y="694800"/>
            <a:ext cx="4570920" cy="3427920"/>
          </a:xfrm>
          <a:prstGeom prst="rect">
            <a:avLst/>
          </a:prstGeom>
        </p:spPr>
      </p:sp>
      <p:sp>
        <p:nvSpPr>
          <p:cNvPr id="289"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Since we have multiple diagrams, each type of diagram is associated with a “class”, each diagram is also associated with a configuration class storing the specifics on how the diagram is drawn. Example line width.</a:t>
            </a:r>
            <a:endParaRPr b="0" lang="en-US" sz="2000" spc="-1" strike="noStrike">
              <a:latin typeface="Arial"/>
            </a:endParaRPr>
          </a:p>
          <a:p>
            <a:pPr marL="216000" indent="-215640">
              <a:lnSpc>
                <a:spcPct val="100000"/>
              </a:lnSpc>
            </a:pPr>
            <a:r>
              <a:rPr b="0" lang="en-US" sz="2000" spc="-1" strike="noStrike">
                <a:solidFill>
                  <a:srgbClr val="ff0000"/>
                </a:solidFill>
                <a:latin typeface="Arial"/>
                <a:ea typeface="Arial"/>
              </a:rPr>
              <a:t> </a:t>
            </a:r>
            <a:endParaRPr b="0" lang="en-US" sz="2000" spc="-1" strike="noStrike">
              <a:latin typeface="Arial"/>
            </a:endParaRPr>
          </a:p>
          <a:p>
            <a:pPr marL="216000" indent="-215640">
              <a:lnSpc>
                <a:spcPct val="100000"/>
              </a:lnSpc>
            </a:pPr>
            <a:r>
              <a:rPr b="0" lang="en-US" sz="2000" spc="-1" strike="noStrike">
                <a:solidFill>
                  <a:srgbClr val="000000"/>
                </a:solidFill>
                <a:latin typeface="Arial"/>
                <a:ea typeface="Arial"/>
              </a:rPr>
              <a:t>As well as all elements from the UI having an associated class implementing the specific behaviour.</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Honestly nothing to talk about here, just how the UI components will look like if we put them down as UML class diagram LOL. Or you can hand this to me to explain when presenting - Leo</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1143000" y="694800"/>
            <a:ext cx="4570920" cy="3427920"/>
          </a:xfrm>
          <a:prstGeom prst="rect">
            <a:avLst/>
          </a:prstGeom>
        </p:spPr>
      </p:sp>
      <p:sp>
        <p:nvSpPr>
          <p:cNvPr id="291"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Loop back and explain how after using the UI this has changed.</a:t>
            </a:r>
            <a:br/>
            <a:br/>
            <a:r>
              <a:rPr b="0" lang="en-US" sz="2000" spc="-1" strike="noStrike">
                <a:latin typeface="Arial"/>
                <a:ea typeface="Arial"/>
              </a:rPr>
              <a:t>Please explain to me or better, write it down how this communicates with the diagrams.</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1143000" y="694800"/>
            <a:ext cx="4570920" cy="3427920"/>
          </a:xfrm>
          <a:prstGeom prst="rect">
            <a:avLst/>
          </a:prstGeom>
        </p:spPr>
      </p:sp>
      <p:sp>
        <p:nvSpPr>
          <p:cNvPr id="293" name="PlaceHolder 2"/>
          <p:cNvSpPr>
            <a:spLocks noGrp="1"/>
          </p:cNvSpPr>
          <p:nvPr>
            <p:ph type="body"/>
          </p:nvPr>
        </p:nvSpPr>
        <p:spPr>
          <a:xfrm>
            <a:off x="685800" y="4055400"/>
            <a:ext cx="5485320" cy="4816080"/>
          </a:xfrm>
          <a:prstGeom prst="rect">
            <a:avLst/>
          </a:prstGeom>
        </p:spPr>
        <p:txBody>
          <a:bodyPr lIns="0" rIns="0" tIns="0" bIns="0"/>
          <a:p>
            <a:pPr marL="216000" indent="-215640">
              <a:lnSpc>
                <a:spcPct val="100000"/>
              </a:lnSpc>
            </a:pPr>
            <a:r>
              <a:rPr b="0" lang="en-US" sz="2000" spc="-1" strike="noStrike">
                <a:latin typeface="Arial"/>
                <a:ea typeface="Arial"/>
              </a:rPr>
              <a:t>Now for the back-end</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We use Java as programming language because it has APIs for MongoDB, Kafka, and websockets ,is well supported by development tools (testing, deployment etc.). As well as the performance gain from using the Kafka Java API vs python or others.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Like with the FE we tried to keep modularity in mind like in the Interface for sessions and aggregation and the abstraction records.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Talk about how one would add a new record type, how this ties into Kafka and the ADIN framework.</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1143000" y="694800"/>
            <a:ext cx="4570920" cy="3427920"/>
          </a:xfrm>
          <a:prstGeom prst="rect">
            <a:avLst/>
          </a:prstGeom>
        </p:spPr>
      </p:sp>
      <p:sp>
        <p:nvSpPr>
          <p:cNvPr id="295"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Here’s the whole back-end modeled in a class diagram, for the presentation, and as you can see in the document we split it further into 3.</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The initialization and Kafka record consumption</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The Mongo Mediator and data processing</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And the hub and web request handling.</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1143000" y="694800"/>
            <a:ext cx="4570920" cy="3427920"/>
          </a:xfrm>
          <a:prstGeom prst="rect">
            <a:avLst/>
          </a:prstGeom>
        </p:spPr>
      </p:sp>
      <p:sp>
        <p:nvSpPr>
          <p:cNvPr id="297"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When the app starts we need to make sure that all nec. Components are up an running</a:t>
            </a:r>
            <a:endParaRPr b="0" lang="en-US" sz="2000" spc="-1" strike="noStrike">
              <a:latin typeface="Arial"/>
            </a:endParaRPr>
          </a:p>
          <a:p>
            <a:pPr marL="216000" indent="-215640">
              <a:lnSpc>
                <a:spcPct val="100000"/>
              </a:lnSpc>
            </a:pPr>
            <a:r>
              <a:rPr b="0" lang="en-US" sz="2000" spc="-1" strike="noStrike">
                <a:latin typeface="Arial"/>
                <a:ea typeface="Arial"/>
              </a:rPr>
              <a:t>Afterwards we start the Mongo consumer and it does the loopy-loo grabbing more data.</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We also start the hub to listen in for login attempts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(credentials and other config is provided via a properties file.)</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1143000" y="694800"/>
            <a:ext cx="4570920" cy="3427920"/>
          </a:xfrm>
          <a:prstGeom prst="rect">
            <a:avLst/>
          </a:prstGeom>
        </p:spPr>
      </p:sp>
      <p:sp>
        <p:nvSpPr>
          <p:cNvPr id="299"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The behavior I described is visualized here (go step by step)</a:t>
            </a:r>
            <a:endParaRPr b="0" lang="en-US" sz="2000" spc="-1" strike="noStrike">
              <a:latin typeface="Arial"/>
            </a:endParaRPr>
          </a:p>
          <a:p>
            <a:pPr marL="216000" indent="-215640">
              <a:lnSpc>
                <a:spcPct val="100000"/>
              </a:lnSpc>
            </a:pPr>
            <a:r>
              <a:rPr b="0" lang="en-US" sz="2000" spc="-1" strike="noStrike">
                <a:latin typeface="Arial"/>
                <a:ea typeface="Arial"/>
              </a:rPr>
              <a:t> </a:t>
            </a:r>
            <a:r>
              <a:rPr b="0" lang="en-US" sz="2000" spc="-1" strike="noStrike">
                <a:latin typeface="Arial"/>
                <a:ea typeface="Arial"/>
              </a:rPr>
              <a:t>Segway to data processing</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1143000" y="694800"/>
            <a:ext cx="4570920" cy="3427920"/>
          </a:xfrm>
          <a:prstGeom prst="rect">
            <a:avLst/>
          </a:prstGeom>
        </p:spPr>
      </p:sp>
      <p:sp>
        <p:nvSpPr>
          <p:cNvPr id="301"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Every user (and the mongo consumer) is associated with one client mediator for concurrency.</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When adding and removing from Mongo or reading from Kafka we generate a Record class derivate for easily manipulating and working with them</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From Json → java obj → bson object to store</a:t>
            </a:r>
            <a:endParaRPr b="0" lang="en-US" sz="2000" spc="-1" strike="noStrike">
              <a:latin typeface="Arial"/>
            </a:endParaRPr>
          </a:p>
          <a:p>
            <a:pPr marL="216000" indent="-215640">
              <a:lnSpc>
                <a:spcPct val="100000"/>
              </a:lnSpc>
            </a:pPr>
            <a:r>
              <a:rPr b="0" lang="en-US" sz="2000" spc="-1" strike="noStrike">
                <a:latin typeface="Arial"/>
                <a:ea typeface="Arial"/>
              </a:rPr>
              <a:t>Other way for passing forward</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Specifics on data storage are on the document.</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1143000" y="694800"/>
            <a:ext cx="4570920" cy="3427920"/>
          </a:xfrm>
          <a:prstGeom prst="rect">
            <a:avLst/>
          </a:prstGeom>
        </p:spPr>
      </p:sp>
      <p:sp>
        <p:nvSpPr>
          <p:cNvPr id="266"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First we’ll take a look at the front end.</a:t>
            </a:r>
            <a:br/>
            <a:endParaRPr b="0" lang="en-US" sz="2000" spc="-1" strike="noStrike">
              <a:latin typeface="Arial"/>
            </a:endParaRPr>
          </a:p>
          <a:p>
            <a:pPr marL="216000" indent="-215640">
              <a:lnSpc>
                <a:spcPct val="100000"/>
              </a:lnSpc>
            </a:pPr>
            <a:r>
              <a:rPr b="0" lang="en-US" sz="2000" spc="-1" strike="noStrike">
                <a:latin typeface="Arial"/>
                <a:ea typeface="Arial"/>
              </a:rPr>
              <a:t>There’s two ‘pages’ the landing page, for loging in and the page where the diagrams/ analysis is actually presented to the user.</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1143000" y="694800"/>
            <a:ext cx="4570920" cy="3427920"/>
          </a:xfrm>
          <a:prstGeom prst="rect">
            <a:avLst/>
          </a:prstGeom>
        </p:spPr>
      </p:sp>
      <p:sp>
        <p:nvSpPr>
          <p:cNvPr id="303"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Apache Tomcat as webserver Reason: established platform for web applications, integrates</a:t>
            </a:r>
            <a:endParaRPr b="0" lang="en-US" sz="2000" spc="-1" strike="noStrike">
              <a:latin typeface="Arial"/>
            </a:endParaRPr>
          </a:p>
          <a:p>
            <a:pPr marL="216000" indent="-215640">
              <a:lnSpc>
                <a:spcPct val="100000"/>
              </a:lnSpc>
            </a:pPr>
            <a:r>
              <a:rPr b="0" lang="en-US" sz="2000" spc="-1" strike="noStrike">
                <a:latin typeface="Arial"/>
                <a:ea typeface="Arial"/>
              </a:rPr>
              <a:t>well into a java-oriented development environment.</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Interface because we wanted to make it modular maybe to be able to read data directly from kafka</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All data passed to the FE comes </a:t>
            </a:r>
            <a:r>
              <a:rPr b="1" lang="en-US" sz="2000" spc="-1" strike="noStrike">
                <a:latin typeface="Arial"/>
                <a:ea typeface="Arial"/>
              </a:rPr>
              <a:t>only </a:t>
            </a:r>
            <a:r>
              <a:rPr b="0" lang="en-US" sz="2000" spc="-1" strike="noStrike">
                <a:latin typeface="Arial"/>
                <a:ea typeface="Arial"/>
              </a:rPr>
              <a:t>from kafka because it simplifies Data manipulation and storage and provides a single point of failure for the backend.</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1143000" y="694800"/>
            <a:ext cx="4570920" cy="3427920"/>
          </a:xfrm>
          <a:prstGeom prst="rect">
            <a:avLst/>
          </a:prstGeom>
        </p:spPr>
      </p:sp>
      <p:sp>
        <p:nvSpPr>
          <p:cNvPr id="268"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When the user first opens the page he is presented with this screen, here he inputs his credentials and they’re sent over to the back-end for authentication.</a:t>
            </a:r>
            <a:endParaRPr b="0" lang="en-US" sz="2000" spc="-1" strike="noStrike">
              <a:latin typeface="Arial"/>
            </a:endParaRPr>
          </a:p>
          <a:p>
            <a:pPr marL="216000" indent="-215640">
              <a:lnSpc>
                <a:spcPct val="100000"/>
              </a:lnSpc>
            </a:pPr>
            <a:r>
              <a:rPr b="0" lang="en-US" sz="2000" spc="-1" strike="noStrike">
                <a:latin typeface="Arial"/>
                <a:ea typeface="Arial"/>
              </a:rPr>
              <a:t>Success: goto diagrams page.</a:t>
            </a:r>
            <a:endParaRPr b="0" lang="en-US" sz="2000" spc="-1" strike="noStrike">
              <a:latin typeface="Arial"/>
            </a:endParaRPr>
          </a:p>
          <a:p>
            <a:pPr marL="216000" indent="-215640">
              <a:lnSpc>
                <a:spcPct val="100000"/>
              </a:lnSpc>
            </a:pPr>
            <a:r>
              <a:rPr b="0" lang="en-US" sz="2000" spc="-1" strike="noStrike">
                <a:latin typeface="Arial"/>
                <a:ea typeface="Arial"/>
              </a:rPr>
              <a:t>Fail: display error message.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On succesfull login the back-end returns a cookie for that session. </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We’ll talk later on about how the back-end does this. As well as UAC and User Management</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1143000" y="694800"/>
            <a:ext cx="4570920" cy="3427920"/>
          </a:xfrm>
          <a:prstGeom prst="rect">
            <a:avLst/>
          </a:prstGeom>
        </p:spPr>
      </p:sp>
      <p:sp>
        <p:nvSpPr>
          <p:cNvPr id="270"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This describes the workflow on loging in into the webapp.</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Arial"/>
              </a:rPr>
              <a:t>We’re not gonna cover a lot of the sequence diagrams in the presentation since most of them are a bit overkill on the level of detail, but  might be useful for answering specific questions.</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1143000" y="694800"/>
            <a:ext cx="4570920" cy="3427920"/>
          </a:xfrm>
          <a:prstGeom prst="rect">
            <a:avLst/>
          </a:prstGeom>
        </p:spPr>
      </p:sp>
      <p:sp>
        <p:nvSpPr>
          <p:cNvPr id="272"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solidFill>
                  <a:srgbClr val="000000"/>
                </a:solidFill>
                <a:latin typeface="Arial"/>
                <a:ea typeface="Arial"/>
              </a:rPr>
              <a:t>These are the javascript objects we use in the front-end to store data and dispatch actions.</a:t>
            </a:r>
            <a:endParaRPr b="0" lang="en-US" sz="2000" spc="-1" strike="noStrike">
              <a:solidFill>
                <a:srgbClr val="000000"/>
              </a:solidFill>
              <a:latin typeface="Arial"/>
            </a:endParaRPr>
          </a:p>
          <a:p>
            <a:pPr marL="216000" indent="-215640">
              <a:lnSpc>
                <a:spcPct val="100000"/>
              </a:lnSpc>
            </a:pPr>
            <a:endParaRPr b="0" lang="en-US" sz="2000" spc="-1" strike="noStrike">
              <a:solidFill>
                <a:srgbClr val="000000"/>
              </a:solidFill>
              <a:latin typeface="Arial"/>
            </a:endParaRPr>
          </a:p>
          <a:p>
            <a:pPr marL="216000" indent="-215640">
              <a:lnSpc>
                <a:spcPct val="100000"/>
              </a:lnSpc>
            </a:pPr>
            <a:r>
              <a:rPr b="0" lang="en-US" sz="2000" spc="-1" strike="noStrike">
                <a:solidFill>
                  <a:srgbClr val="000000"/>
                </a:solidFill>
                <a:latin typeface="Arial"/>
                <a:ea typeface="Arial"/>
              </a:rPr>
              <a:t>The uistore is used for the configuration of the whole front-end including the user credentials.</a:t>
            </a:r>
            <a:endParaRPr b="0" lang="en-US" sz="2000" spc="-1" strike="noStrike">
              <a:solidFill>
                <a:srgbClr val="000000"/>
              </a:solidFill>
              <a:latin typeface="Arial"/>
            </a:endParaRPr>
          </a:p>
          <a:p>
            <a:pPr marL="216000" indent="-215640">
              <a:lnSpc>
                <a:spcPct val="100000"/>
              </a:lnSpc>
            </a:pPr>
            <a:endParaRPr b="0" lang="en-US" sz="2000" spc="-1" strike="noStrike">
              <a:solidFill>
                <a:srgbClr val="000000"/>
              </a:solidFill>
              <a:latin typeface="Arial"/>
            </a:endParaRPr>
          </a:p>
          <a:p>
            <a:pPr marL="216000" indent="-215640">
              <a:lnSpc>
                <a:spcPct val="100000"/>
              </a:lnSpc>
            </a:pPr>
            <a:r>
              <a:rPr b="0" lang="en-US" sz="2000" spc="-1" strike="noStrike">
                <a:solidFill>
                  <a:srgbClr val="000000"/>
                </a:solidFill>
                <a:latin typeface="Arial"/>
                <a:ea typeface="Arial"/>
              </a:rPr>
              <a:t>we’ll come back to this after looking at the diagrams page.</a:t>
            </a:r>
            <a:endParaRPr b="0" lang="en-US" sz="2000" spc="-1" strike="noStrike">
              <a:solidFill>
                <a:srgbClr val="000000"/>
              </a:solidFill>
              <a:latin typeface="Arial"/>
            </a:endParaRPr>
          </a:p>
        </p:txBody>
      </p:sp>
      <p:sp>
        <p:nvSpPr>
          <p:cNvPr id="273" name="CustomShape 3"/>
          <p:cNvSpPr/>
          <p:nvPr/>
        </p:nvSpPr>
        <p:spPr>
          <a:xfrm>
            <a:off x="686160" y="4343760"/>
            <a:ext cx="5485320" cy="411372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756000" y="5078520"/>
            <a:ext cx="6047280" cy="4810680"/>
          </a:xfrm>
          <a:prstGeom prst="rect">
            <a:avLst/>
          </a:prstGeom>
        </p:spPr>
        <p:txBody>
          <a:bodyPr lIns="0" rIns="0" tIns="0" bIns="0"/>
          <a:p>
            <a:pPr>
              <a:lnSpc>
                <a:spcPct val="100000"/>
              </a:lnSpc>
            </a:pPr>
            <a:r>
              <a:rPr b="0" lang="en-US" sz="1800" spc="-1" strike="noStrike">
                <a:solidFill>
                  <a:srgbClr val="000000"/>
                </a:solidFill>
                <a:latin typeface="Arial"/>
              </a:rPr>
              <a:t>so yeah this is how the UI components are structured in frontend.</a:t>
            </a:r>
            <a:br/>
            <a:br/>
            <a:r>
              <a:rPr b="0" lang="en-US" sz="1800" spc="-1" strike="noStrike">
                <a:solidFill>
                  <a:srgbClr val="000000"/>
                </a:solidFill>
                <a:latin typeface="Arial"/>
              </a:rPr>
              <a:t>html, so hierarchical.</a:t>
            </a:r>
            <a:endParaRPr b="0" lang="en-US" sz="1800" spc="-1" strike="noStrike">
              <a:solidFill>
                <a:srgbClr val="000000"/>
              </a:solidFill>
              <a:latin typeface="Arial"/>
            </a:endParaRPr>
          </a:p>
        </p:txBody>
      </p:sp>
      <p:sp>
        <p:nvSpPr>
          <p:cNvPr id="275" name="PlaceHolder 2"/>
          <p:cNvSpPr>
            <a:spLocks noGrp="1"/>
          </p:cNvSpPr>
          <p:nvPr>
            <p:ph type="sldImg"/>
          </p:nvPr>
        </p:nvSpPr>
        <p:spPr>
          <a:xfrm>
            <a:off x="216000" y="812520"/>
            <a:ext cx="7126920" cy="400860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1143000" y="694800"/>
            <a:ext cx="4570920" cy="3427920"/>
          </a:xfrm>
          <a:prstGeom prst="rect">
            <a:avLst/>
          </a:prstGeom>
        </p:spPr>
      </p:sp>
      <p:sp>
        <p:nvSpPr>
          <p:cNvPr id="277"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solidFill>
                  <a:srgbClr val="000000"/>
                </a:solidFill>
                <a:latin typeface="Arial"/>
                <a:ea typeface="Arial"/>
              </a:rPr>
              <a:t>This is the main view and controller part of the application, from here the user can make use of the info from the database.</a:t>
            </a:r>
            <a:endParaRPr b="0" lang="en-US" sz="2000" spc="-1" strike="noStrike">
              <a:solidFill>
                <a:srgbClr val="000000"/>
              </a:solidFill>
              <a:latin typeface="Arial"/>
            </a:endParaRPr>
          </a:p>
          <a:p>
            <a:pPr marL="216000" indent="-215640">
              <a:lnSpc>
                <a:spcPct val="100000"/>
              </a:lnSpc>
            </a:pPr>
            <a:endParaRPr b="0" lang="en-US" sz="2000" spc="-1" strike="noStrike">
              <a:solidFill>
                <a:srgbClr val="000000"/>
              </a:solidFill>
              <a:latin typeface="Arial"/>
            </a:endParaRPr>
          </a:p>
          <a:p>
            <a:pPr marL="216000" indent="-215640">
              <a:lnSpc>
                <a:spcPct val="100000"/>
              </a:lnSpc>
            </a:pPr>
            <a:r>
              <a:rPr b="0" lang="en-US" sz="2000" spc="-1" strike="noStrike">
                <a:solidFill>
                  <a:srgbClr val="000000"/>
                </a:solidFill>
                <a:latin typeface="Arial"/>
                <a:ea typeface="Arial"/>
              </a:rPr>
              <a:t>For example, when making a new diagram, click on the blue button.</a:t>
            </a:r>
            <a:endParaRPr b="0" lang="en-US" sz="2000" spc="-1" strike="noStrike">
              <a:solidFill>
                <a:srgbClr val="000000"/>
              </a:solidFill>
              <a:latin typeface="Arial"/>
            </a:endParaRPr>
          </a:p>
          <a:p>
            <a:pPr marL="216000" indent="-215640">
              <a:lnSpc>
                <a:spcPct val="100000"/>
              </a:lnSpc>
            </a:pPr>
            <a:endParaRPr b="0" lang="en-US" sz="2000" spc="-1" strike="noStrike">
              <a:solidFill>
                <a:srgbClr val="000000"/>
              </a:solidFill>
              <a:latin typeface="Arial"/>
            </a:endParaRPr>
          </a:p>
          <a:p>
            <a:pPr marL="216000" indent="-215640">
              <a:lnSpc>
                <a:spcPct val="100000"/>
              </a:lnSpc>
            </a:pPr>
            <a:r>
              <a:rPr b="0" lang="en-US" sz="2000" spc="-1" strike="noStrike">
                <a:solidFill>
                  <a:srgbClr val="000000"/>
                </a:solidFill>
                <a:latin typeface="Arial"/>
                <a:ea typeface="Arial"/>
              </a:rPr>
              <a:t>DESCRIBE PROCESS</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1143000" y="694800"/>
            <a:ext cx="4570920" cy="3427920"/>
          </a:xfrm>
          <a:prstGeom prst="rect">
            <a:avLst/>
          </a:prstGeom>
        </p:spPr>
      </p:sp>
      <p:sp>
        <p:nvSpPr>
          <p:cNvPr id="279"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latin typeface="Arial"/>
                <a:ea typeface="Arial"/>
              </a:rPr>
              <a:t>Here the user set’s what the diagram is going to look like/ what collection from the database it’s going to pull from.</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1143000" y="694800"/>
            <a:ext cx="4570920" cy="3427920"/>
          </a:xfrm>
          <a:prstGeom prst="rect">
            <a:avLst/>
          </a:prstGeom>
        </p:spPr>
      </p:sp>
      <p:sp>
        <p:nvSpPr>
          <p:cNvPr id="281"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n-US" sz="2000" spc="-1" strike="noStrike">
                <a:solidFill>
                  <a:srgbClr val="000000"/>
                </a:solidFill>
                <a:latin typeface="Arial"/>
                <a:ea typeface="Arial"/>
              </a:rPr>
              <a:t>These are the how the js objects storing the configs will look like. These objects are used inside the data and app store objects we have seen a few slides back.</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solidFill>
                  <a:srgbClr val="000000"/>
                </a:solidFill>
                <a:latin typeface="Arial"/>
                <a:ea typeface="Arial"/>
              </a:rPr>
              <a:t>This allows for expand-ability since adding a new diagram type would mean to add a new specific diagram options, and a diagram type class to handle the actual drawing. &lt;- this line/this whole slide would be better put just behind 5th slide IMO</a:t>
            </a:r>
            <a:endParaRPr b="0" lang="en-US" sz="2000" spc="-1" strike="noStrike">
              <a:latin typeface="Arial"/>
            </a:endParaRPr>
          </a:p>
          <a:p>
            <a:pPr marL="216000" indent="-215640">
              <a:lnSpc>
                <a:spcPct val="100000"/>
              </a:lnSpc>
            </a:pP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3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5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5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7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8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9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9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1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2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3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3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4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4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5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6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7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8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9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2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20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0;p1" descr=""/>
          <p:cNvPicPr/>
          <p:nvPr/>
        </p:nvPicPr>
        <p:blipFill>
          <a:blip r:embed="rId2"/>
          <a:stretch/>
        </p:blipFill>
        <p:spPr>
          <a:xfrm>
            <a:off x="6628680" y="3196080"/>
            <a:ext cx="2590200" cy="3199680"/>
          </a:xfrm>
          <a:prstGeom prst="rect">
            <a:avLst/>
          </a:prstGeom>
          <a:ln>
            <a:noFill/>
          </a:ln>
        </p:spPr>
      </p:pic>
      <p:pic>
        <p:nvPicPr>
          <p:cNvPr id="1" name="Google Shape;11;p1" descr=""/>
          <p:cNvPicPr/>
          <p:nvPr/>
        </p:nvPicPr>
        <p:blipFill>
          <a:blip r:embed="rId3"/>
          <a:stretch/>
        </p:blipFill>
        <p:spPr>
          <a:xfrm>
            <a:off x="73800" y="3196080"/>
            <a:ext cx="6836400" cy="3571920"/>
          </a:xfrm>
          <a:prstGeom prst="rect">
            <a:avLst/>
          </a:prstGeom>
          <a:ln>
            <a:noFill/>
          </a:ln>
        </p:spPr>
      </p:pic>
      <p:pic>
        <p:nvPicPr>
          <p:cNvPr id="2" name="Google Shape;12;p1" descr=""/>
          <p:cNvPicPr/>
          <p:nvPr/>
        </p:nvPicPr>
        <p:blipFill>
          <a:blip r:embed="rId4"/>
          <a:stretch/>
        </p:blipFill>
        <p:spPr>
          <a:xfrm>
            <a:off x="0" y="-12600"/>
            <a:ext cx="9216000" cy="6866280"/>
          </a:xfrm>
          <a:prstGeom prst="rect">
            <a:avLst/>
          </a:prstGeom>
          <a:ln>
            <a:noFill/>
          </a:ln>
        </p:spPr>
      </p:pic>
      <p:sp>
        <p:nvSpPr>
          <p:cNvPr id="3" name="CustomShape 1"/>
          <p:cNvSpPr/>
          <p:nvPr/>
        </p:nvSpPr>
        <p:spPr>
          <a:xfrm>
            <a:off x="396720" y="6475320"/>
            <a:ext cx="3665880" cy="118080"/>
          </a:xfrm>
          <a:prstGeom prst="rect">
            <a:avLst/>
          </a:prstGeom>
          <a:noFill/>
          <a:ln>
            <a:noFill/>
          </a:ln>
        </p:spPr>
        <p:style>
          <a:lnRef idx="0"/>
          <a:fillRef idx="0"/>
          <a:effectRef idx="0"/>
          <a:fontRef idx="minor"/>
        </p:style>
        <p:txBody>
          <a:bodyPr lIns="0" rIns="0" tIns="0" bIns="0"/>
          <a:p>
            <a:pPr>
              <a:lnSpc>
                <a:spcPct val="100000"/>
              </a:lnSpc>
            </a:pPr>
            <a:r>
              <a:rPr b="0" lang="en-US" sz="800" spc="-1" strike="noStrike">
                <a:solidFill>
                  <a:srgbClr val="000000"/>
                </a:solidFill>
                <a:latin typeface="Arial"/>
                <a:ea typeface="Arial"/>
              </a:rPr>
              <a:t>KIT – Die Forschungsuniversität in der Helmholtz-Gemeinschaft</a:t>
            </a:r>
            <a:endParaRPr b="0" lang="en-US" sz="800" spc="-1" strike="noStrike">
              <a:latin typeface="Arial"/>
            </a:endParaRPr>
          </a:p>
        </p:txBody>
      </p:sp>
      <p:sp>
        <p:nvSpPr>
          <p:cNvPr id="4" name="CustomShape 2"/>
          <p:cNvSpPr/>
          <p:nvPr/>
        </p:nvSpPr>
        <p:spPr>
          <a:xfrm>
            <a:off x="385920" y="3367080"/>
            <a:ext cx="4532760" cy="147960"/>
          </a:xfrm>
          <a:prstGeom prst="rect">
            <a:avLst/>
          </a:prstGeom>
          <a:noFill/>
          <a:ln>
            <a:noFill/>
          </a:ln>
        </p:spPr>
        <p:style>
          <a:lnRef idx="0"/>
          <a:fillRef idx="0"/>
          <a:effectRef idx="0"/>
          <a:fontRef idx="minor"/>
        </p:style>
        <p:txBody>
          <a:bodyPr lIns="0" rIns="0" tIns="0" bIns="0" anchor="ctr"/>
          <a:p>
            <a:pPr>
              <a:lnSpc>
                <a:spcPct val="100000"/>
              </a:lnSpc>
            </a:pPr>
            <a:r>
              <a:rPr b="0" lang="en-US" sz="1000" spc="-1" strike="noStrike">
                <a:solidFill>
                  <a:srgbClr val="ffffff"/>
                </a:solidFill>
                <a:latin typeface="Arial"/>
                <a:ea typeface="Arial"/>
              </a:rPr>
              <a:t>FAKULTÄT FÜR INFORMATIK</a:t>
            </a:r>
            <a:endParaRPr b="0" lang="en-US" sz="1000" spc="-1" strike="noStrike">
              <a:latin typeface="Arial"/>
            </a:endParaRPr>
          </a:p>
        </p:txBody>
      </p:sp>
      <p:sp>
        <p:nvSpPr>
          <p:cNvPr id="5" name="CustomShape 3"/>
          <p:cNvSpPr/>
          <p:nvPr/>
        </p:nvSpPr>
        <p:spPr>
          <a:xfrm>
            <a:off x="6781680" y="6497640"/>
            <a:ext cx="2259360" cy="239760"/>
          </a:xfrm>
          <a:prstGeom prst="rect">
            <a:avLst/>
          </a:prstGeom>
          <a:noFill/>
          <a:ln>
            <a:noFill/>
          </a:ln>
        </p:spPr>
        <p:style>
          <a:lnRef idx="0"/>
          <a:fillRef idx="0"/>
          <a:effectRef idx="0"/>
          <a:fontRef idx="minor"/>
        </p:style>
        <p:txBody>
          <a:bodyPr lIns="0" rIns="0" tIns="0" bIns="0"/>
          <a:p>
            <a:pPr algn="r">
              <a:lnSpc>
                <a:spcPct val="100000"/>
              </a:lnSpc>
            </a:pPr>
            <a:r>
              <a:rPr b="1" lang="en-US" sz="1600" spc="-1" strike="noStrike">
                <a:solidFill>
                  <a:srgbClr val="ffffff"/>
                </a:solidFill>
                <a:latin typeface="Arial"/>
                <a:ea typeface="Arial"/>
              </a:rPr>
              <a:t>www.informatik.kit.edu</a:t>
            </a:r>
            <a:endParaRPr b="0" lang="en-US" sz="1600" spc="-1" strike="noStrike">
              <a:latin typeface="Arial"/>
            </a:endParaRPr>
          </a:p>
        </p:txBody>
      </p:sp>
      <p:pic>
        <p:nvPicPr>
          <p:cNvPr id="6" name="Google Shape;16;p1" descr=""/>
          <p:cNvPicPr/>
          <p:nvPr/>
        </p:nvPicPr>
        <p:blipFill>
          <a:blip r:embed="rId5"/>
          <a:stretch/>
        </p:blipFill>
        <p:spPr>
          <a:xfrm>
            <a:off x="395280" y="333360"/>
            <a:ext cx="1614960" cy="743400"/>
          </a:xfrm>
          <a:prstGeom prst="rect">
            <a:avLst/>
          </a:prstGeom>
          <a:ln>
            <a:noFill/>
          </a:ln>
        </p:spPr>
      </p:pic>
      <p:sp>
        <p:nvSpPr>
          <p:cNvPr id="7" name="PlaceHolder 4"/>
          <p:cNvSpPr>
            <a:spLocks noGrp="1"/>
          </p:cNvSpPr>
          <p:nvPr>
            <p:ph type="title"/>
          </p:nvPr>
        </p:nvSpPr>
        <p:spPr>
          <a:xfrm>
            <a:off x="457200" y="273600"/>
            <a:ext cx="8228520" cy="114408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 name="PlaceHolder 5"/>
          <p:cNvSpPr>
            <a:spLocks noGrp="1"/>
          </p:cNvSpPr>
          <p:nvPr>
            <p:ph type="body"/>
          </p:nvPr>
        </p:nvSpPr>
        <p:spPr>
          <a:xfrm>
            <a:off x="457200" y="1604520"/>
            <a:ext cx="8228520" cy="397656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5" name="Google Shape;68;p14" descr=""/>
          <p:cNvPicPr/>
          <p:nvPr/>
        </p:nvPicPr>
        <p:blipFill>
          <a:blip r:embed="rId2"/>
          <a:stretch/>
        </p:blipFill>
        <p:spPr>
          <a:xfrm>
            <a:off x="0" y="0"/>
            <a:ext cx="9139680" cy="6853680"/>
          </a:xfrm>
          <a:prstGeom prst="rect">
            <a:avLst/>
          </a:prstGeom>
          <a:ln>
            <a:noFill/>
          </a:ln>
        </p:spPr>
      </p:pic>
      <p:sp>
        <p:nvSpPr>
          <p:cNvPr id="46" name="CustomShape 1"/>
          <p:cNvSpPr/>
          <p:nvPr/>
        </p:nvSpPr>
        <p:spPr>
          <a:xfrm>
            <a:off x="6012000" y="6453360"/>
            <a:ext cx="2732400" cy="356040"/>
          </a:xfrm>
          <a:prstGeom prst="rect">
            <a:avLst/>
          </a:prstGeom>
          <a:noFill/>
          <a:ln>
            <a:noFill/>
          </a:ln>
        </p:spPr>
        <p:style>
          <a:lnRef idx="0"/>
          <a:fillRef idx="0"/>
          <a:effectRef idx="0"/>
          <a:fontRef idx="minor"/>
        </p:style>
        <p:txBody>
          <a:bodyPr lIns="0" rIns="0" tIns="0" bIns="0"/>
          <a:p>
            <a:pPr algn="r">
              <a:lnSpc>
                <a:spcPct val="100000"/>
              </a:lnSpc>
            </a:pPr>
            <a:r>
              <a:rPr b="0" lang="en-US" sz="900" spc="-1" strike="noStrike">
                <a:solidFill>
                  <a:srgbClr val="000000"/>
                </a:solidFill>
                <a:latin typeface="Arial"/>
                <a:ea typeface="Arial"/>
              </a:rPr>
              <a:t>KIT-Fakultät für Informatik</a:t>
            </a:r>
            <a:endParaRPr b="0" lang="en-US" sz="900" spc="-1" strike="noStrike">
              <a:latin typeface="Arial"/>
            </a:endParaRPr>
          </a:p>
        </p:txBody>
      </p:sp>
      <p:sp>
        <p:nvSpPr>
          <p:cNvPr id="47" name="CustomShape 2"/>
          <p:cNvSpPr/>
          <p:nvPr/>
        </p:nvSpPr>
        <p:spPr>
          <a:xfrm>
            <a:off x="250920" y="6453360"/>
            <a:ext cx="321120" cy="211680"/>
          </a:xfrm>
          <a:prstGeom prst="rect">
            <a:avLst/>
          </a:prstGeom>
          <a:noFill/>
          <a:ln>
            <a:noFill/>
          </a:ln>
        </p:spPr>
        <p:style>
          <a:lnRef idx="0"/>
          <a:fillRef idx="0"/>
          <a:effectRef idx="0"/>
          <a:fontRef idx="minor"/>
        </p:style>
        <p:txBody>
          <a:bodyPr lIns="0" rIns="0" tIns="0" bIns="0"/>
          <a:p>
            <a:pPr>
              <a:lnSpc>
                <a:spcPct val="100000"/>
              </a:lnSpc>
            </a:pPr>
            <a:fld id="{EF1CA015-B8FB-4536-8041-6179E81137E2}" type="slidenum">
              <a:rPr b="1" lang="en-US" sz="900" spc="-1" strike="noStrike">
                <a:solidFill>
                  <a:srgbClr val="000000"/>
                </a:solidFill>
                <a:latin typeface="Arial"/>
                <a:ea typeface="Arial"/>
              </a:rPr>
              <a:t>1</a:t>
            </a:fld>
            <a:endParaRPr b="0" lang="en-US" sz="900" spc="-1" strike="noStrike">
              <a:latin typeface="Arial"/>
            </a:endParaRPr>
          </a:p>
        </p:txBody>
      </p:sp>
      <p:pic>
        <p:nvPicPr>
          <p:cNvPr id="48" name="Google Shape;71;p14" descr=""/>
          <p:cNvPicPr/>
          <p:nvPr/>
        </p:nvPicPr>
        <p:blipFill>
          <a:blip r:embed="rId3"/>
          <a:stretch/>
        </p:blipFill>
        <p:spPr>
          <a:xfrm>
            <a:off x="7667640" y="333360"/>
            <a:ext cx="1072080" cy="492480"/>
          </a:xfrm>
          <a:prstGeom prst="rect">
            <a:avLst/>
          </a:prstGeom>
          <a:ln>
            <a:noFill/>
          </a:ln>
        </p:spPr>
      </p:pic>
      <p:sp>
        <p:nvSpPr>
          <p:cNvPr id="49" name="PlaceHolder 3"/>
          <p:cNvSpPr>
            <a:spLocks noGrp="1"/>
          </p:cNvSpPr>
          <p:nvPr>
            <p:ph type="title"/>
          </p:nvPr>
        </p:nvSpPr>
        <p:spPr>
          <a:xfrm>
            <a:off x="457200" y="273600"/>
            <a:ext cx="8229240" cy="11448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87" name="Google Shape;123;p27" descr=""/>
          <p:cNvPicPr/>
          <p:nvPr/>
        </p:nvPicPr>
        <p:blipFill>
          <a:blip r:embed="rId2"/>
          <a:stretch/>
        </p:blipFill>
        <p:spPr>
          <a:xfrm>
            <a:off x="0" y="0"/>
            <a:ext cx="9139680" cy="6853680"/>
          </a:xfrm>
          <a:prstGeom prst="rect">
            <a:avLst/>
          </a:prstGeom>
          <a:ln>
            <a:noFill/>
          </a:ln>
        </p:spPr>
      </p:pic>
      <p:sp>
        <p:nvSpPr>
          <p:cNvPr id="88" name="CustomShape 1"/>
          <p:cNvSpPr/>
          <p:nvPr/>
        </p:nvSpPr>
        <p:spPr>
          <a:xfrm>
            <a:off x="6012000" y="6453360"/>
            <a:ext cx="2732400" cy="356040"/>
          </a:xfrm>
          <a:prstGeom prst="rect">
            <a:avLst/>
          </a:prstGeom>
          <a:noFill/>
          <a:ln>
            <a:noFill/>
          </a:ln>
        </p:spPr>
        <p:style>
          <a:lnRef idx="0"/>
          <a:fillRef idx="0"/>
          <a:effectRef idx="0"/>
          <a:fontRef idx="minor"/>
        </p:style>
        <p:txBody>
          <a:bodyPr lIns="0" rIns="0" tIns="0" bIns="0"/>
          <a:p>
            <a:pPr algn="r">
              <a:lnSpc>
                <a:spcPct val="100000"/>
              </a:lnSpc>
            </a:pPr>
            <a:r>
              <a:rPr b="0" lang="en-US" sz="900" spc="-1" strike="noStrike">
                <a:solidFill>
                  <a:srgbClr val="000000"/>
                </a:solidFill>
                <a:latin typeface="Arial"/>
                <a:ea typeface="Arial"/>
              </a:rPr>
              <a:t>KIT-Fakultät für Informatik</a:t>
            </a:r>
            <a:endParaRPr b="0" lang="en-US" sz="900" spc="-1" strike="noStrike">
              <a:latin typeface="Arial"/>
            </a:endParaRPr>
          </a:p>
        </p:txBody>
      </p:sp>
      <p:sp>
        <p:nvSpPr>
          <p:cNvPr id="89" name="CustomShape 2"/>
          <p:cNvSpPr/>
          <p:nvPr/>
        </p:nvSpPr>
        <p:spPr>
          <a:xfrm>
            <a:off x="250920" y="6453360"/>
            <a:ext cx="321120" cy="211680"/>
          </a:xfrm>
          <a:prstGeom prst="rect">
            <a:avLst/>
          </a:prstGeom>
          <a:noFill/>
          <a:ln>
            <a:noFill/>
          </a:ln>
        </p:spPr>
        <p:style>
          <a:lnRef idx="0"/>
          <a:fillRef idx="0"/>
          <a:effectRef idx="0"/>
          <a:fontRef idx="minor"/>
        </p:style>
        <p:txBody>
          <a:bodyPr lIns="0" rIns="0" tIns="0" bIns="0"/>
          <a:p>
            <a:pPr>
              <a:lnSpc>
                <a:spcPct val="100000"/>
              </a:lnSpc>
            </a:pPr>
            <a:fld id="{318179C3-35EF-430D-A4ED-9CFA9ABAC4A2}" type="slidenum">
              <a:rPr b="1" lang="en-US" sz="900" spc="-1" strike="noStrike">
                <a:solidFill>
                  <a:srgbClr val="000000"/>
                </a:solidFill>
                <a:latin typeface="Arial"/>
                <a:ea typeface="Arial"/>
              </a:rPr>
              <a:t>1</a:t>
            </a:fld>
            <a:endParaRPr b="0" lang="en-US" sz="900" spc="-1" strike="noStrike">
              <a:latin typeface="Arial"/>
            </a:endParaRPr>
          </a:p>
        </p:txBody>
      </p:sp>
      <p:pic>
        <p:nvPicPr>
          <p:cNvPr id="90" name="Google Shape;126;p27" descr=""/>
          <p:cNvPicPr/>
          <p:nvPr/>
        </p:nvPicPr>
        <p:blipFill>
          <a:blip r:embed="rId3"/>
          <a:stretch/>
        </p:blipFill>
        <p:spPr>
          <a:xfrm>
            <a:off x="7667640" y="333360"/>
            <a:ext cx="1072080" cy="492480"/>
          </a:xfrm>
          <a:prstGeom prst="rect">
            <a:avLst/>
          </a:prstGeom>
          <a:ln>
            <a:noFill/>
          </a:ln>
        </p:spPr>
      </p:pic>
      <p:sp>
        <p:nvSpPr>
          <p:cNvPr id="91" name="PlaceHolder 3"/>
          <p:cNvSpPr>
            <a:spLocks noGrp="1"/>
          </p:cNvSpPr>
          <p:nvPr>
            <p:ph type="title"/>
          </p:nvPr>
        </p:nvSpPr>
        <p:spPr>
          <a:xfrm>
            <a:off x="457200" y="273600"/>
            <a:ext cx="8228520" cy="114408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2" name="PlaceHolder 4"/>
          <p:cNvSpPr>
            <a:spLocks noGrp="1"/>
          </p:cNvSpPr>
          <p:nvPr>
            <p:ph type="body"/>
          </p:nvPr>
        </p:nvSpPr>
        <p:spPr>
          <a:xfrm>
            <a:off x="457200" y="1604520"/>
            <a:ext cx="8228520" cy="397656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129" name="Google Shape;178;p40" descr=""/>
          <p:cNvPicPr/>
          <p:nvPr/>
        </p:nvPicPr>
        <p:blipFill>
          <a:blip r:embed="rId2"/>
          <a:stretch/>
        </p:blipFill>
        <p:spPr>
          <a:xfrm>
            <a:off x="0" y="0"/>
            <a:ext cx="9139680" cy="6853680"/>
          </a:xfrm>
          <a:prstGeom prst="rect">
            <a:avLst/>
          </a:prstGeom>
          <a:ln>
            <a:noFill/>
          </a:ln>
        </p:spPr>
      </p:pic>
      <p:sp>
        <p:nvSpPr>
          <p:cNvPr id="130" name="CustomShape 1"/>
          <p:cNvSpPr/>
          <p:nvPr/>
        </p:nvSpPr>
        <p:spPr>
          <a:xfrm>
            <a:off x="6012000" y="6453360"/>
            <a:ext cx="2732400" cy="356040"/>
          </a:xfrm>
          <a:prstGeom prst="rect">
            <a:avLst/>
          </a:prstGeom>
          <a:noFill/>
          <a:ln>
            <a:noFill/>
          </a:ln>
        </p:spPr>
        <p:style>
          <a:lnRef idx="0"/>
          <a:fillRef idx="0"/>
          <a:effectRef idx="0"/>
          <a:fontRef idx="minor"/>
        </p:style>
        <p:txBody>
          <a:bodyPr lIns="0" rIns="0" tIns="0" bIns="0"/>
          <a:p>
            <a:pPr algn="r">
              <a:lnSpc>
                <a:spcPct val="100000"/>
              </a:lnSpc>
            </a:pPr>
            <a:r>
              <a:rPr b="0" lang="en-US" sz="900" spc="-1" strike="noStrike">
                <a:solidFill>
                  <a:srgbClr val="000000"/>
                </a:solidFill>
                <a:latin typeface="Arial"/>
                <a:ea typeface="Arial"/>
              </a:rPr>
              <a:t>KIT-Fakultät für Informatik</a:t>
            </a:r>
            <a:endParaRPr b="0" lang="en-US" sz="900" spc="-1" strike="noStrike">
              <a:latin typeface="Arial"/>
            </a:endParaRPr>
          </a:p>
        </p:txBody>
      </p:sp>
      <p:sp>
        <p:nvSpPr>
          <p:cNvPr id="131" name="CustomShape 2"/>
          <p:cNvSpPr/>
          <p:nvPr/>
        </p:nvSpPr>
        <p:spPr>
          <a:xfrm>
            <a:off x="250920" y="6453360"/>
            <a:ext cx="321120" cy="211680"/>
          </a:xfrm>
          <a:prstGeom prst="rect">
            <a:avLst/>
          </a:prstGeom>
          <a:noFill/>
          <a:ln>
            <a:noFill/>
          </a:ln>
        </p:spPr>
        <p:style>
          <a:lnRef idx="0"/>
          <a:fillRef idx="0"/>
          <a:effectRef idx="0"/>
          <a:fontRef idx="minor"/>
        </p:style>
        <p:txBody>
          <a:bodyPr lIns="0" rIns="0" tIns="0" bIns="0"/>
          <a:p>
            <a:pPr>
              <a:lnSpc>
                <a:spcPct val="100000"/>
              </a:lnSpc>
            </a:pPr>
            <a:fld id="{62737C59-02C9-412D-9AF3-66A3DE639198}" type="slidenum">
              <a:rPr b="1" lang="en-US" sz="900" spc="-1" strike="noStrike">
                <a:solidFill>
                  <a:srgbClr val="000000"/>
                </a:solidFill>
                <a:latin typeface="Arial"/>
                <a:ea typeface="Arial"/>
              </a:rPr>
              <a:t>1</a:t>
            </a:fld>
            <a:endParaRPr b="0" lang="en-US" sz="900" spc="-1" strike="noStrike">
              <a:latin typeface="Arial"/>
            </a:endParaRPr>
          </a:p>
        </p:txBody>
      </p:sp>
      <p:pic>
        <p:nvPicPr>
          <p:cNvPr id="132" name="Google Shape;181;p40" descr=""/>
          <p:cNvPicPr/>
          <p:nvPr/>
        </p:nvPicPr>
        <p:blipFill>
          <a:blip r:embed="rId3"/>
          <a:stretch/>
        </p:blipFill>
        <p:spPr>
          <a:xfrm>
            <a:off x="7667640" y="333360"/>
            <a:ext cx="1072080" cy="492480"/>
          </a:xfrm>
          <a:prstGeom prst="rect">
            <a:avLst/>
          </a:prstGeom>
          <a:ln>
            <a:noFill/>
          </a:ln>
        </p:spPr>
      </p:pic>
      <p:sp>
        <p:nvSpPr>
          <p:cNvPr id="133" name="PlaceHolder 3"/>
          <p:cNvSpPr>
            <a:spLocks noGrp="1"/>
          </p:cNvSpPr>
          <p:nvPr>
            <p:ph type="title"/>
          </p:nvPr>
        </p:nvSpPr>
        <p:spPr>
          <a:xfrm>
            <a:off x="457200" y="273600"/>
            <a:ext cx="8229240" cy="11448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3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171" name="Google Shape;233;p53" descr=""/>
          <p:cNvPicPr/>
          <p:nvPr/>
        </p:nvPicPr>
        <p:blipFill>
          <a:blip r:embed="rId2"/>
          <a:stretch/>
        </p:blipFill>
        <p:spPr>
          <a:xfrm>
            <a:off x="0" y="0"/>
            <a:ext cx="9139680" cy="6853680"/>
          </a:xfrm>
          <a:prstGeom prst="rect">
            <a:avLst/>
          </a:prstGeom>
          <a:ln>
            <a:noFill/>
          </a:ln>
        </p:spPr>
      </p:pic>
      <p:sp>
        <p:nvSpPr>
          <p:cNvPr id="172" name="CustomShape 1"/>
          <p:cNvSpPr/>
          <p:nvPr/>
        </p:nvSpPr>
        <p:spPr>
          <a:xfrm>
            <a:off x="6012000" y="6453360"/>
            <a:ext cx="2732400" cy="356040"/>
          </a:xfrm>
          <a:prstGeom prst="rect">
            <a:avLst/>
          </a:prstGeom>
          <a:noFill/>
          <a:ln>
            <a:noFill/>
          </a:ln>
        </p:spPr>
        <p:style>
          <a:lnRef idx="0"/>
          <a:fillRef idx="0"/>
          <a:effectRef idx="0"/>
          <a:fontRef idx="minor"/>
        </p:style>
        <p:txBody>
          <a:bodyPr lIns="0" rIns="0" tIns="0" bIns="0"/>
          <a:p>
            <a:pPr algn="r">
              <a:lnSpc>
                <a:spcPct val="100000"/>
              </a:lnSpc>
            </a:pPr>
            <a:r>
              <a:rPr b="0" lang="en-US" sz="900" spc="-1" strike="noStrike">
                <a:solidFill>
                  <a:srgbClr val="000000"/>
                </a:solidFill>
                <a:latin typeface="Arial"/>
                <a:ea typeface="Arial"/>
              </a:rPr>
              <a:t>KIT-Fakultät für Informatik</a:t>
            </a:r>
            <a:endParaRPr b="0" lang="en-US" sz="900" spc="-1" strike="noStrike">
              <a:latin typeface="Arial"/>
            </a:endParaRPr>
          </a:p>
        </p:txBody>
      </p:sp>
      <p:sp>
        <p:nvSpPr>
          <p:cNvPr id="173" name="CustomShape 2"/>
          <p:cNvSpPr/>
          <p:nvPr/>
        </p:nvSpPr>
        <p:spPr>
          <a:xfrm>
            <a:off x="250920" y="6453360"/>
            <a:ext cx="321120" cy="211680"/>
          </a:xfrm>
          <a:prstGeom prst="rect">
            <a:avLst/>
          </a:prstGeom>
          <a:noFill/>
          <a:ln>
            <a:noFill/>
          </a:ln>
        </p:spPr>
        <p:style>
          <a:lnRef idx="0"/>
          <a:fillRef idx="0"/>
          <a:effectRef idx="0"/>
          <a:fontRef idx="minor"/>
        </p:style>
        <p:txBody>
          <a:bodyPr lIns="0" rIns="0" tIns="0" bIns="0"/>
          <a:p>
            <a:pPr>
              <a:lnSpc>
                <a:spcPct val="100000"/>
              </a:lnSpc>
            </a:pPr>
            <a:fld id="{FAAA8AFF-84AB-4BE9-8782-AFB7297ACF54}" type="slidenum">
              <a:rPr b="1" lang="en-US" sz="900" spc="-1" strike="noStrike">
                <a:solidFill>
                  <a:srgbClr val="000000"/>
                </a:solidFill>
                <a:latin typeface="Arial"/>
                <a:ea typeface="Arial"/>
              </a:rPr>
              <a:t>1</a:t>
            </a:fld>
            <a:endParaRPr b="0" lang="en-US" sz="900" spc="-1" strike="noStrike">
              <a:latin typeface="Arial"/>
            </a:endParaRPr>
          </a:p>
        </p:txBody>
      </p:sp>
      <p:pic>
        <p:nvPicPr>
          <p:cNvPr id="174" name="Google Shape;236;p53" descr=""/>
          <p:cNvPicPr/>
          <p:nvPr/>
        </p:nvPicPr>
        <p:blipFill>
          <a:blip r:embed="rId3"/>
          <a:stretch/>
        </p:blipFill>
        <p:spPr>
          <a:xfrm>
            <a:off x="7667640" y="333360"/>
            <a:ext cx="1072080" cy="492480"/>
          </a:xfrm>
          <a:prstGeom prst="rect">
            <a:avLst/>
          </a:prstGeom>
          <a:ln>
            <a:noFill/>
          </a:ln>
        </p:spPr>
      </p:pic>
      <p:sp>
        <p:nvSpPr>
          <p:cNvPr id="175" name="PlaceHolder 3"/>
          <p:cNvSpPr>
            <a:spLocks noGrp="1"/>
          </p:cNvSpPr>
          <p:nvPr>
            <p:ph type="title"/>
          </p:nvPr>
        </p:nvSpPr>
        <p:spPr>
          <a:xfrm>
            <a:off x="457200" y="273600"/>
            <a:ext cx="8228520" cy="114408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76" name="PlaceHolder 4"/>
          <p:cNvSpPr>
            <a:spLocks noGrp="1"/>
          </p:cNvSpPr>
          <p:nvPr>
            <p:ph type="body"/>
          </p:nvPr>
        </p:nvSpPr>
        <p:spPr>
          <a:xfrm>
            <a:off x="457200" y="1604520"/>
            <a:ext cx="8228520" cy="397656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 name="CustomShape 1"/>
          <p:cNvSpPr/>
          <p:nvPr/>
        </p:nvSpPr>
        <p:spPr>
          <a:xfrm>
            <a:off x="297720" y="1737360"/>
            <a:ext cx="8385480" cy="1313280"/>
          </a:xfrm>
          <a:prstGeom prst="rect">
            <a:avLst/>
          </a:prstGeom>
          <a:noFill/>
          <a:ln>
            <a:noFill/>
          </a:ln>
        </p:spPr>
        <p:style>
          <a:lnRef idx="0"/>
          <a:fillRef idx="0"/>
          <a:effectRef idx="0"/>
          <a:fontRef idx="minor"/>
        </p:style>
        <p:txBody>
          <a:bodyPr lIns="90000" rIns="90000" tIns="45000" bIns="45000" anchor="b"/>
          <a:p>
            <a:pPr>
              <a:lnSpc>
                <a:spcPct val="100000"/>
              </a:lnSpc>
            </a:pPr>
            <a:r>
              <a:rPr b="0" lang="en-US" sz="4000" spc="-1" strike="noStrike">
                <a:solidFill>
                  <a:srgbClr val="000000"/>
                </a:solidFill>
                <a:latin typeface="Calibri"/>
                <a:ea typeface="Calibri"/>
              </a:rPr>
              <a:t>PSE design document</a:t>
            </a:r>
            <a:endParaRPr b="0" lang="en-US" sz="4000" spc="-1" strike="noStrike">
              <a:latin typeface="Arial"/>
            </a:endParaRPr>
          </a:p>
          <a:p>
            <a:pPr>
              <a:lnSpc>
                <a:spcPct val="100000"/>
              </a:lnSpc>
            </a:pPr>
            <a:endParaRPr b="0" lang="en-US"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Google Shape;346;p75" descr=""/>
          <p:cNvPicPr/>
          <p:nvPr/>
        </p:nvPicPr>
        <p:blipFill>
          <a:blip r:embed="rId1"/>
          <a:stretch/>
        </p:blipFill>
        <p:spPr>
          <a:xfrm>
            <a:off x="91800" y="273600"/>
            <a:ext cx="8872200" cy="64008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Google Shape;351;p76" descr=""/>
          <p:cNvPicPr/>
          <p:nvPr/>
        </p:nvPicPr>
        <p:blipFill>
          <a:blip r:embed="rId1"/>
          <a:stretch/>
        </p:blipFill>
        <p:spPr>
          <a:xfrm>
            <a:off x="91800" y="273600"/>
            <a:ext cx="8872200" cy="6400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3600"/>
            <a:ext cx="8228520" cy="1144080"/>
          </a:xfrm>
          <a:prstGeom prst="rect">
            <a:avLst/>
          </a:prstGeom>
          <a:noFill/>
          <a:ln>
            <a:noFill/>
          </a:ln>
        </p:spPr>
        <p:style>
          <a:lnRef idx="0"/>
          <a:fillRef idx="0"/>
          <a:effectRef idx="0"/>
          <a:fontRef idx="minor"/>
        </p:style>
      </p:sp>
      <p:sp>
        <p:nvSpPr>
          <p:cNvPr id="238" name="CustomShape 2"/>
          <p:cNvSpPr/>
          <p:nvPr/>
        </p:nvSpPr>
        <p:spPr>
          <a:xfrm>
            <a:off x="457200" y="1604520"/>
            <a:ext cx="8228520" cy="3976560"/>
          </a:xfrm>
          <a:prstGeom prst="rect">
            <a:avLst/>
          </a:prstGeom>
          <a:noFill/>
          <a:ln>
            <a:noFill/>
          </a:ln>
        </p:spPr>
        <p:style>
          <a:lnRef idx="0"/>
          <a:fillRef idx="0"/>
          <a:effectRef idx="0"/>
          <a:fontRef idx="minor"/>
        </p:style>
      </p:sp>
      <p:pic>
        <p:nvPicPr>
          <p:cNvPr id="239" name="Google Shape;358;p77" descr=""/>
          <p:cNvPicPr/>
          <p:nvPr/>
        </p:nvPicPr>
        <p:blipFill>
          <a:blip r:embed="rId1"/>
          <a:stretch/>
        </p:blipFill>
        <p:spPr>
          <a:xfrm>
            <a:off x="91440" y="205920"/>
            <a:ext cx="8914320" cy="62856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457200" y="273600"/>
            <a:ext cx="8228520" cy="1144080"/>
          </a:xfrm>
          <a:prstGeom prst="rect">
            <a:avLst/>
          </a:prstGeom>
          <a:noFill/>
          <a:ln>
            <a:noFill/>
          </a:ln>
        </p:spPr>
        <p:style>
          <a:lnRef idx="0"/>
          <a:fillRef idx="0"/>
          <a:effectRef idx="0"/>
          <a:fontRef idx="minor"/>
        </p:style>
      </p:sp>
      <p:pic>
        <p:nvPicPr>
          <p:cNvPr id="241" name="Google Shape;364;p78" descr=""/>
          <p:cNvPicPr/>
          <p:nvPr/>
        </p:nvPicPr>
        <p:blipFill>
          <a:blip r:embed="rId1"/>
          <a:stretch/>
        </p:blipFill>
        <p:spPr>
          <a:xfrm>
            <a:off x="1866600" y="0"/>
            <a:ext cx="5173560" cy="68569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Arial"/>
              </a:rPr>
              <a:t>Front End</a:t>
            </a:r>
            <a:endParaRPr b="0" lang="en-US" sz="4400" spc="-1" strike="noStrike">
              <a:latin typeface="Arial"/>
            </a:endParaRPr>
          </a:p>
        </p:txBody>
      </p:sp>
      <p:pic>
        <p:nvPicPr>
          <p:cNvPr id="243" name="Google Shape;370;p79" descr=""/>
          <p:cNvPicPr/>
          <p:nvPr/>
        </p:nvPicPr>
        <p:blipFill>
          <a:blip r:embed="rId1"/>
          <a:stretch/>
        </p:blipFill>
        <p:spPr>
          <a:xfrm>
            <a:off x="726120" y="2194560"/>
            <a:ext cx="6771240" cy="29516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57200" y="273600"/>
            <a:ext cx="8228520" cy="530712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solidFill>
                  <a:srgbClr val="000000"/>
                </a:solidFill>
                <a:latin typeface="Arial"/>
                <a:ea typeface="Arial"/>
              </a:rPr>
              <a:t>Back-end</a:t>
            </a:r>
            <a:endParaRPr b="0" lang="en-US" sz="4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Arial"/>
              </a:rPr>
              <a:t> </a:t>
            </a:r>
            <a:endParaRPr b="0" lang="en-US" sz="4400" spc="-1" strike="noStrike">
              <a:latin typeface="Arial"/>
            </a:endParaRPr>
          </a:p>
        </p:txBody>
      </p:sp>
      <p:sp>
        <p:nvSpPr>
          <p:cNvPr id="246" name="CustomShape 2"/>
          <p:cNvSpPr/>
          <p:nvPr/>
        </p:nvSpPr>
        <p:spPr>
          <a:xfrm>
            <a:off x="457200" y="1604520"/>
            <a:ext cx="8228520" cy="3976560"/>
          </a:xfrm>
          <a:prstGeom prst="rect">
            <a:avLst/>
          </a:prstGeom>
          <a:noFill/>
          <a:ln>
            <a:noFill/>
          </a:ln>
        </p:spPr>
        <p:style>
          <a:lnRef idx="0"/>
          <a:fillRef idx="0"/>
          <a:effectRef idx="0"/>
          <a:fontRef idx="minor"/>
        </p:style>
      </p:sp>
      <p:pic>
        <p:nvPicPr>
          <p:cNvPr id="247" name="Google Shape;382;p81" descr=""/>
          <p:cNvPicPr/>
          <p:nvPr/>
        </p:nvPicPr>
        <p:blipFill>
          <a:blip r:embed="rId1"/>
          <a:stretch/>
        </p:blipFill>
        <p:spPr>
          <a:xfrm>
            <a:off x="-731520" y="20520"/>
            <a:ext cx="10423440" cy="65624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Arial"/>
              </a:rPr>
              <a:t> </a:t>
            </a:r>
            <a:endParaRPr b="0" lang="en-US" sz="4400" spc="-1" strike="noStrike">
              <a:latin typeface="Arial"/>
            </a:endParaRPr>
          </a:p>
        </p:txBody>
      </p:sp>
      <p:sp>
        <p:nvSpPr>
          <p:cNvPr id="249" name="CustomShape 2"/>
          <p:cNvSpPr/>
          <p:nvPr/>
        </p:nvSpPr>
        <p:spPr>
          <a:xfrm>
            <a:off x="457200" y="1604520"/>
            <a:ext cx="8228520" cy="3976560"/>
          </a:xfrm>
          <a:prstGeom prst="rect">
            <a:avLst/>
          </a:prstGeom>
          <a:noFill/>
          <a:ln>
            <a:noFill/>
          </a:ln>
        </p:spPr>
        <p:style>
          <a:lnRef idx="0"/>
          <a:fillRef idx="0"/>
          <a:effectRef idx="0"/>
          <a:fontRef idx="minor"/>
        </p:style>
      </p:sp>
      <p:pic>
        <p:nvPicPr>
          <p:cNvPr id="250" name="Google Shape;389;p82" descr=""/>
          <p:cNvPicPr/>
          <p:nvPr/>
        </p:nvPicPr>
        <p:blipFill>
          <a:blip r:embed="rId1"/>
          <a:stretch/>
        </p:blipFill>
        <p:spPr>
          <a:xfrm>
            <a:off x="360" y="327960"/>
            <a:ext cx="9142920" cy="579780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457200" y="273600"/>
            <a:ext cx="8228520" cy="1144080"/>
          </a:xfrm>
          <a:prstGeom prst="rect">
            <a:avLst/>
          </a:prstGeom>
          <a:noFill/>
          <a:ln>
            <a:noFill/>
          </a:ln>
        </p:spPr>
        <p:style>
          <a:lnRef idx="0"/>
          <a:fillRef idx="0"/>
          <a:effectRef idx="0"/>
          <a:fontRef idx="minor"/>
        </p:style>
      </p:sp>
      <p:sp>
        <p:nvSpPr>
          <p:cNvPr id="252" name="CustomShape 2"/>
          <p:cNvSpPr/>
          <p:nvPr/>
        </p:nvSpPr>
        <p:spPr>
          <a:xfrm>
            <a:off x="457200" y="1604520"/>
            <a:ext cx="8228520" cy="3976560"/>
          </a:xfrm>
          <a:prstGeom prst="rect">
            <a:avLst/>
          </a:prstGeom>
          <a:noFill/>
          <a:ln>
            <a:noFill/>
          </a:ln>
        </p:spPr>
        <p:style>
          <a:lnRef idx="0"/>
          <a:fillRef idx="0"/>
          <a:effectRef idx="0"/>
          <a:fontRef idx="minor"/>
        </p:style>
      </p:sp>
      <p:pic>
        <p:nvPicPr>
          <p:cNvPr id="253" name="Google Shape;396;p83" descr=""/>
          <p:cNvPicPr/>
          <p:nvPr/>
        </p:nvPicPr>
        <p:blipFill>
          <a:blip r:embed="rId1"/>
          <a:stretch/>
        </p:blipFill>
        <p:spPr>
          <a:xfrm>
            <a:off x="457200" y="149040"/>
            <a:ext cx="8571600" cy="615960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457200" y="273600"/>
            <a:ext cx="8228520" cy="1144080"/>
          </a:xfrm>
          <a:prstGeom prst="rect">
            <a:avLst/>
          </a:prstGeom>
          <a:noFill/>
          <a:ln>
            <a:noFill/>
          </a:ln>
        </p:spPr>
        <p:style>
          <a:lnRef idx="0"/>
          <a:fillRef idx="0"/>
          <a:effectRef idx="0"/>
          <a:fontRef idx="minor"/>
        </p:style>
      </p:sp>
      <p:sp>
        <p:nvSpPr>
          <p:cNvPr id="255" name="CustomShape 2"/>
          <p:cNvSpPr/>
          <p:nvPr/>
        </p:nvSpPr>
        <p:spPr>
          <a:xfrm>
            <a:off x="457200" y="1604520"/>
            <a:ext cx="8228520" cy="3976560"/>
          </a:xfrm>
          <a:prstGeom prst="rect">
            <a:avLst/>
          </a:prstGeom>
          <a:noFill/>
          <a:ln>
            <a:noFill/>
          </a:ln>
        </p:spPr>
        <p:style>
          <a:lnRef idx="0"/>
          <a:fillRef idx="0"/>
          <a:effectRef idx="0"/>
          <a:fontRef idx="minor"/>
        </p:style>
      </p:sp>
      <p:pic>
        <p:nvPicPr>
          <p:cNvPr id="256" name="Google Shape;403;p84" descr=""/>
          <p:cNvPicPr/>
          <p:nvPr/>
        </p:nvPicPr>
        <p:blipFill>
          <a:blip r:embed="rId1"/>
          <a:stretch/>
        </p:blipFill>
        <p:spPr>
          <a:xfrm>
            <a:off x="731880" y="0"/>
            <a:ext cx="6856920" cy="685692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457200" y="273600"/>
            <a:ext cx="8228520" cy="530712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solidFill>
                  <a:srgbClr val="000000"/>
                </a:solidFill>
                <a:latin typeface="Arial"/>
                <a:ea typeface="Arial"/>
              </a:rPr>
              <a:t>Front-End</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73600"/>
            <a:ext cx="8228520" cy="1144080"/>
          </a:xfrm>
          <a:prstGeom prst="rect">
            <a:avLst/>
          </a:prstGeom>
          <a:noFill/>
          <a:ln>
            <a:noFill/>
          </a:ln>
        </p:spPr>
        <p:style>
          <a:lnRef idx="0"/>
          <a:fillRef idx="0"/>
          <a:effectRef idx="0"/>
          <a:fontRef idx="minor"/>
        </p:style>
      </p:sp>
      <p:sp>
        <p:nvSpPr>
          <p:cNvPr id="258" name="CustomShape 2"/>
          <p:cNvSpPr/>
          <p:nvPr/>
        </p:nvSpPr>
        <p:spPr>
          <a:xfrm>
            <a:off x="457200" y="1604520"/>
            <a:ext cx="8228520" cy="3976560"/>
          </a:xfrm>
          <a:prstGeom prst="rect">
            <a:avLst/>
          </a:prstGeom>
          <a:noFill/>
          <a:ln>
            <a:noFill/>
          </a:ln>
        </p:spPr>
        <p:style>
          <a:lnRef idx="0"/>
          <a:fillRef idx="0"/>
          <a:effectRef idx="0"/>
          <a:fontRef idx="minor"/>
        </p:style>
      </p:sp>
      <p:pic>
        <p:nvPicPr>
          <p:cNvPr id="259" name="Google Shape;410;p85" descr=""/>
          <p:cNvPicPr/>
          <p:nvPr/>
        </p:nvPicPr>
        <p:blipFill>
          <a:blip r:embed="rId1"/>
          <a:stretch/>
        </p:blipFill>
        <p:spPr>
          <a:xfrm>
            <a:off x="767520" y="0"/>
            <a:ext cx="8010000" cy="685692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57200" y="273600"/>
            <a:ext cx="8228520" cy="530712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solidFill>
                  <a:srgbClr val="000000"/>
                </a:solidFill>
                <a:latin typeface="Arial"/>
                <a:ea typeface="Arial"/>
              </a:rPr>
              <a:t>Questions?</a:t>
            </a:r>
            <a:endParaRPr b="0" lang="en-US" sz="4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Google Shape;303;p68" descr=""/>
          <p:cNvPicPr/>
          <p:nvPr/>
        </p:nvPicPr>
        <p:blipFill>
          <a:blip r:embed="rId1"/>
          <a:stretch/>
        </p:blipFill>
        <p:spPr>
          <a:xfrm>
            <a:off x="365760" y="170640"/>
            <a:ext cx="8503200" cy="60465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457200" y="273600"/>
            <a:ext cx="8228520" cy="1144080"/>
          </a:xfrm>
          <a:prstGeom prst="rect">
            <a:avLst/>
          </a:prstGeom>
          <a:noFill/>
          <a:ln>
            <a:noFill/>
          </a:ln>
        </p:spPr>
        <p:style>
          <a:lnRef idx="0"/>
          <a:fillRef idx="0"/>
          <a:effectRef idx="0"/>
          <a:fontRef idx="minor"/>
        </p:style>
      </p:sp>
      <p:sp>
        <p:nvSpPr>
          <p:cNvPr id="223" name="CustomShape 2"/>
          <p:cNvSpPr/>
          <p:nvPr/>
        </p:nvSpPr>
        <p:spPr>
          <a:xfrm>
            <a:off x="457200" y="1604520"/>
            <a:ext cx="8228520" cy="3976560"/>
          </a:xfrm>
          <a:prstGeom prst="rect">
            <a:avLst/>
          </a:prstGeom>
          <a:noFill/>
          <a:ln>
            <a:noFill/>
          </a:ln>
        </p:spPr>
        <p:style>
          <a:lnRef idx="0"/>
          <a:fillRef idx="0"/>
          <a:effectRef idx="0"/>
          <a:fontRef idx="minor"/>
        </p:style>
      </p:sp>
      <p:pic>
        <p:nvPicPr>
          <p:cNvPr id="224" name="Google Shape;310;p69" descr=""/>
          <p:cNvPicPr/>
          <p:nvPr/>
        </p:nvPicPr>
        <p:blipFill>
          <a:blip r:embed="rId1"/>
          <a:stretch/>
        </p:blipFill>
        <p:spPr>
          <a:xfrm>
            <a:off x="189000" y="263160"/>
            <a:ext cx="8771400" cy="57711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Arial"/>
              </a:rPr>
              <a:t>Front End</a:t>
            </a:r>
            <a:endParaRPr b="0" lang="en-US" sz="4400" spc="-1" strike="noStrike">
              <a:latin typeface="Arial"/>
            </a:endParaRPr>
          </a:p>
        </p:txBody>
      </p:sp>
      <p:pic>
        <p:nvPicPr>
          <p:cNvPr id="226" name="Google Shape;317;p70" descr=""/>
          <p:cNvPicPr/>
          <p:nvPr/>
        </p:nvPicPr>
        <p:blipFill>
          <a:blip r:embed="rId1"/>
          <a:stretch/>
        </p:blipFill>
        <p:spPr>
          <a:xfrm>
            <a:off x="726120" y="2194560"/>
            <a:ext cx="6771240" cy="29516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457200" y="273600"/>
            <a:ext cx="8228520" cy="1144080"/>
          </a:xfrm>
          <a:prstGeom prst="rect">
            <a:avLst/>
          </a:prstGeom>
          <a:noFill/>
          <a:ln>
            <a:noFill/>
          </a:ln>
        </p:spPr>
        <p:style>
          <a:lnRef idx="0"/>
          <a:fillRef idx="0"/>
          <a:effectRef idx="0"/>
          <a:fontRef idx="minor"/>
        </p:style>
      </p:sp>
      <p:sp>
        <p:nvSpPr>
          <p:cNvPr id="228" name="CustomShape 2"/>
          <p:cNvSpPr/>
          <p:nvPr/>
        </p:nvSpPr>
        <p:spPr>
          <a:xfrm>
            <a:off x="457200" y="1604520"/>
            <a:ext cx="8228520" cy="3976560"/>
          </a:xfrm>
          <a:prstGeom prst="rect">
            <a:avLst/>
          </a:prstGeom>
          <a:noFill/>
          <a:ln>
            <a:noFill/>
          </a:ln>
        </p:spPr>
        <p:style>
          <a:lnRef idx="0"/>
          <a:fillRef idx="0"/>
          <a:effectRef idx="0"/>
          <a:fontRef idx="minor"/>
        </p:style>
      </p:sp>
      <p:pic>
        <p:nvPicPr>
          <p:cNvPr id="229" name="Google Shape;324;p71" descr=""/>
          <p:cNvPicPr/>
          <p:nvPr/>
        </p:nvPicPr>
        <p:blipFill>
          <a:blip r:embed="rId1"/>
          <a:stretch/>
        </p:blipFill>
        <p:spPr>
          <a:xfrm>
            <a:off x="151560" y="1947600"/>
            <a:ext cx="8960040" cy="36140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457200" y="273600"/>
            <a:ext cx="8228520" cy="1144080"/>
          </a:xfrm>
          <a:prstGeom prst="rect">
            <a:avLst/>
          </a:prstGeom>
          <a:noFill/>
          <a:ln>
            <a:noFill/>
          </a:ln>
        </p:spPr>
        <p:style>
          <a:lnRef idx="0"/>
          <a:fillRef idx="0"/>
          <a:effectRef idx="0"/>
          <a:fontRef idx="minor"/>
        </p:style>
      </p:sp>
      <p:pic>
        <p:nvPicPr>
          <p:cNvPr id="231" name="Google Shape;330;p72" descr=""/>
          <p:cNvPicPr/>
          <p:nvPr/>
        </p:nvPicPr>
        <p:blipFill>
          <a:blip r:embed="rId1"/>
          <a:stretch/>
        </p:blipFill>
        <p:spPr>
          <a:xfrm>
            <a:off x="91440" y="273600"/>
            <a:ext cx="8872200" cy="64008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Google Shape;335;p73" descr=""/>
          <p:cNvPicPr/>
          <p:nvPr/>
        </p:nvPicPr>
        <p:blipFill>
          <a:blip r:embed="rId1"/>
          <a:stretch/>
        </p:blipFill>
        <p:spPr>
          <a:xfrm>
            <a:off x="91800" y="273600"/>
            <a:ext cx="8872200" cy="64008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457200" y="273600"/>
            <a:ext cx="8228520" cy="1144080"/>
          </a:xfrm>
          <a:prstGeom prst="rect">
            <a:avLst/>
          </a:prstGeom>
          <a:noFill/>
          <a:ln>
            <a:noFill/>
          </a:ln>
        </p:spPr>
        <p:style>
          <a:lnRef idx="0"/>
          <a:fillRef idx="0"/>
          <a:effectRef idx="0"/>
          <a:fontRef idx="minor"/>
        </p:style>
      </p:sp>
      <p:pic>
        <p:nvPicPr>
          <p:cNvPr id="234" name="Google Shape;341;p74" descr=""/>
          <p:cNvPicPr/>
          <p:nvPr/>
        </p:nvPicPr>
        <p:blipFill>
          <a:blip r:embed="rId1"/>
          <a:stretch/>
        </p:blipFill>
        <p:spPr>
          <a:xfrm>
            <a:off x="365760" y="182880"/>
            <a:ext cx="8503200" cy="60876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2019-01-22T12:51:30Z</dcterms:modified>
  <cp:revision>3</cp:revision>
  <dc:subject/>
  <dc:title/>
</cp:coreProperties>
</file>